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5" r:id="rId18"/>
    <p:sldId id="276" r:id="rId19"/>
    <p:sldId id="271" r:id="rId20"/>
    <p:sldId id="272" r:id="rId21"/>
    <p:sldId id="277" r:id="rId22"/>
    <p:sldId id="278" r:id="rId23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94949"/>
    <a:srgbClr val="164A7C"/>
    <a:srgbClr val="4B96DF"/>
    <a:srgbClr val="FDB812"/>
    <a:srgbClr val="83B7E9"/>
    <a:srgbClr val="93C0EC"/>
    <a:srgbClr val="267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3" autoAdjust="0"/>
    <p:restoredTop sz="94522" autoAdjust="0"/>
  </p:normalViewPr>
  <p:slideViewPr>
    <p:cSldViewPr snapToGrid="0" snapToObjects="1">
      <p:cViewPr varScale="1">
        <p:scale>
          <a:sx n="60" d="100"/>
          <a:sy n="60" d="100"/>
        </p:scale>
        <p:origin x="48" y="6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006" cy="512081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687" y="0"/>
            <a:ext cx="3077006" cy="512081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r">
              <a:defRPr sz="1300"/>
            </a:lvl1pPr>
          </a:lstStyle>
          <a:p>
            <a:fld id="{A8348B32-EB10-4DC9-A291-E674228A3412}" type="datetimeFigureOut">
              <a:rPr lang="en-US" smtClean="0"/>
              <a:pPr/>
              <a:t>9/17/2015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0785"/>
            <a:ext cx="3077006" cy="512081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687" y="9720785"/>
            <a:ext cx="3077006" cy="512081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r">
              <a:defRPr sz="1300"/>
            </a:lvl1pPr>
          </a:lstStyle>
          <a:p>
            <a:fld id="{6F51B953-92AF-4F68-91F0-D00B7D36FE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92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03B9F6B-1502-4BFF-8E34-9875FD6818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51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88344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nl-NL" smtClean="0"/>
              <a:t>Klik om de ondertitelstijl van het model te bewerken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85800" y="1531938"/>
            <a:ext cx="7772400" cy="1470025"/>
          </a:xfrm>
        </p:spPr>
        <p:txBody>
          <a:bodyPr/>
          <a:lstStyle>
            <a:lvl1pPr algn="ctr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4" name="Picture 41" descr="logobal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575"/>
            <a:ext cx="9144000" cy="585788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 userDrawn="1"/>
        </p:nvCxnSpPr>
        <p:spPr>
          <a:xfrm>
            <a:off x="535753" y="6286520"/>
            <a:ext cx="8072494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125413"/>
            <a:ext cx="69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42"/>
          <p:cNvSpPr txBox="1">
            <a:spLocks noChangeArrowheads="1"/>
          </p:cNvSpPr>
          <p:nvPr userDrawn="1"/>
        </p:nvSpPr>
        <p:spPr bwMode="auto">
          <a:xfrm>
            <a:off x="6351948" y="171329"/>
            <a:ext cx="22878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ELIS – Multimedia Lab</a:t>
            </a:r>
          </a:p>
        </p:txBody>
      </p:sp>
      <p:pic>
        <p:nvPicPr>
          <p:cNvPr id="20" name="Picture 25" descr="LOGO_MML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6358" y="6435057"/>
            <a:ext cx="1038225" cy="254000"/>
          </a:xfrm>
          <a:prstGeom prst="rect">
            <a:avLst/>
          </a:prstGeom>
          <a:noFill/>
        </p:spPr>
      </p:pic>
      <p:pic>
        <p:nvPicPr>
          <p:cNvPr id="10" name="Picture 20" descr="iMinds_logo_RGB_we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66" y="6172233"/>
            <a:ext cx="1920875" cy="75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533400"/>
            <a:ext cx="2036762" cy="56610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57888" cy="56610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nl-NL" smtClean="0"/>
              <a:t>Klik om de stijl te bewerken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95400"/>
            <a:ext cx="3983037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1295400"/>
            <a:ext cx="3983038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9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logobal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5575"/>
            <a:ext cx="9144000" cy="5857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295400"/>
            <a:ext cx="8118475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72528" y="6438149"/>
            <a:ext cx="6584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fld id="{13551268-EA87-42D7-9E4D-7D1DB672A745}" type="slidenum">
              <a:rPr lang="en-GB" sz="1200" smtClean="0">
                <a:latin typeface="Calibri" pitchFamily="34" charset="0"/>
              </a:rPr>
              <a:pPr/>
              <a:t>‹#›</a:t>
            </a:fld>
            <a:endParaRPr lang="en-GB" sz="1200" dirty="0">
              <a:latin typeface="Calibri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533400"/>
            <a:ext cx="81470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85825" y="125413"/>
            <a:ext cx="69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6351948" y="171329"/>
            <a:ext cx="22878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ELIS – Multimedia Lab</a:t>
            </a:r>
          </a:p>
        </p:txBody>
      </p:sp>
      <p:pic>
        <p:nvPicPr>
          <p:cNvPr id="1049" name="Picture 25" descr="LOGO_MM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76358" y="6423025"/>
            <a:ext cx="1038225" cy="254000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535753" y="6286520"/>
            <a:ext cx="8072494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0" descr="iMinds_logo_RGB_web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66" y="6172233"/>
            <a:ext cx="1920875" cy="75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3" r:id="rId3"/>
    <p:sldLayoutId id="2147483664" r:id="rId4"/>
    <p:sldLayoutId id="2147483665" r:id="rId5"/>
    <p:sldLayoutId id="2147483674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tp://ftp.ivc.polytech.univ-nantes.f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.bldrdoc.gov/vqeg/email-reflectors.aspx" TargetMode="External"/><Relationship Id="rId2" Type="http://schemas.openxmlformats.org/officeDocument/2006/relationships/hyperlink" Target="http://vqegjeg.intec.ugent.be/wiki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qegjeg.intec.ugent.be/wik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polito.it/j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Marcus </a:t>
            </a:r>
            <a:r>
              <a:rPr lang="nl-BE" dirty="0" err="1" smtClean="0"/>
              <a:t>Barkowsky</a:t>
            </a:r>
            <a:r>
              <a:rPr lang="nl-BE" dirty="0"/>
              <a:t/>
            </a:r>
            <a:br>
              <a:rPr lang="nl-BE" dirty="0"/>
            </a:br>
            <a:r>
              <a:rPr lang="nl-BE" dirty="0" err="1" smtClean="0"/>
              <a:t>Lucjan</a:t>
            </a:r>
            <a:r>
              <a:rPr lang="nl-BE" dirty="0"/>
              <a:t> </a:t>
            </a:r>
            <a:r>
              <a:rPr lang="nl-BE" dirty="0" err="1" smtClean="0"/>
              <a:t>Janowski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Glenn Van Wallendael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VQEG </a:t>
            </a:r>
            <a:br>
              <a:rPr lang="en-US" dirty="0" smtClean="0"/>
            </a:br>
            <a:r>
              <a:rPr lang="en-US" dirty="0" smtClean="0"/>
              <a:t>JEG-Hybrid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04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pixel based indicators</a:t>
            </a:r>
          </a:p>
          <a:p>
            <a:endParaRPr lang="en-US" dirty="0"/>
          </a:p>
          <a:p>
            <a:pPr lvl="1"/>
            <a:r>
              <a:rPr lang="en-US" dirty="0" smtClean="0"/>
              <a:t>Significant contribution from </a:t>
            </a:r>
            <a:r>
              <a:rPr lang="en-US" dirty="0" err="1" smtClean="0"/>
              <a:t>Mikołaj</a:t>
            </a:r>
            <a:r>
              <a:rPr lang="en-US" dirty="0" smtClean="0"/>
              <a:t> </a:t>
            </a:r>
            <a:r>
              <a:rPr lang="en-US" dirty="0" err="1" smtClean="0"/>
              <a:t>Leszczuk</a:t>
            </a:r>
            <a:r>
              <a:rPr lang="en-US" dirty="0" smtClean="0"/>
              <a:t> and the MOAVI group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Blockiness</a:t>
            </a:r>
            <a:r>
              <a:rPr lang="en-US" sz="2000" dirty="0" smtClean="0"/>
              <a:t>, Blur, Exposure </a:t>
            </a:r>
            <a:r>
              <a:rPr lang="en-US" sz="2000" dirty="0"/>
              <a:t>time </a:t>
            </a:r>
            <a:r>
              <a:rPr lang="en-US" sz="2000" dirty="0" smtClean="0"/>
              <a:t>distortion, Interlace, Noise, Framing, Spatial activity, Temporal activity, Flickering, Blackout, </a:t>
            </a:r>
            <a:r>
              <a:rPr lang="en-US" sz="2000" dirty="0" err="1" smtClean="0"/>
              <a:t>Pillarboxing</a:t>
            </a:r>
            <a:r>
              <a:rPr lang="en-US" sz="2000" dirty="0" smtClean="0"/>
              <a:t>, Letterboxing, Brightness, Contrast, Slicing, Block loss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7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</a:t>
            </a:r>
            <a:r>
              <a:rPr lang="en-US" dirty="0" err="1" smtClean="0"/>
              <a:t>bitstream</a:t>
            </a:r>
            <a:r>
              <a:rPr lang="en-US" dirty="0" smtClean="0"/>
              <a:t> based indicators </a:t>
            </a:r>
          </a:p>
          <a:p>
            <a:pPr marL="742950" lvl="2" indent="-342900"/>
            <a:r>
              <a:rPr lang="en-US" sz="2400" dirty="0"/>
              <a:t>Significant contribution from Muhammad </a:t>
            </a:r>
            <a:r>
              <a:rPr lang="en-US" sz="2400" dirty="0" err="1" smtClean="0"/>
              <a:t>Shahid</a:t>
            </a:r>
            <a:endParaRPr lang="en-US" sz="2400" dirty="0" smtClean="0"/>
          </a:p>
          <a:p>
            <a:pPr marL="0" lvl="1" indent="0">
              <a:buNone/>
            </a:pPr>
            <a:r>
              <a:rPr lang="en-US" sz="1600" dirty="0"/>
              <a:t>1 </a:t>
            </a:r>
            <a:r>
              <a:rPr lang="en-US" sz="1600" dirty="0" err="1"/>
              <a:t>number_of_Cus</a:t>
            </a:r>
            <a:r>
              <a:rPr lang="en-US" sz="1600" dirty="0"/>
              <a:t> The number of CUs a slice is divided into</a:t>
            </a:r>
          </a:p>
          <a:p>
            <a:pPr marL="0" lvl="1" indent="0">
              <a:buNone/>
            </a:pPr>
            <a:r>
              <a:rPr lang="en-US" sz="1600" dirty="0"/>
              <a:t>2 INTRA[%] Percentage of blocks coded as INTRA in a slice</a:t>
            </a:r>
          </a:p>
          <a:p>
            <a:pPr marL="0" lvl="1" indent="0">
              <a:buNone/>
            </a:pPr>
            <a:r>
              <a:rPr lang="en-US" sz="1600" dirty="0"/>
              <a:t>3 2Nx2N_I[%] Percentage of INTRA coded with partition 2Nx2N in a slice</a:t>
            </a:r>
          </a:p>
          <a:p>
            <a:pPr marL="0" lvl="1" indent="0">
              <a:buNone/>
            </a:pPr>
            <a:r>
              <a:rPr lang="en-US" sz="1600" dirty="0"/>
              <a:t>4 </a:t>
            </a:r>
            <a:r>
              <a:rPr lang="en-US" sz="1600" dirty="0" err="1"/>
              <a:t>NxN_I</a:t>
            </a:r>
            <a:r>
              <a:rPr lang="en-US" sz="1600" dirty="0"/>
              <a:t>[%] Percentage of INTRA coded with partition </a:t>
            </a:r>
            <a:r>
              <a:rPr lang="en-US" sz="1600" dirty="0" err="1"/>
              <a:t>NxN</a:t>
            </a:r>
            <a:r>
              <a:rPr lang="en-US" sz="1600" dirty="0"/>
              <a:t> in a slice</a:t>
            </a:r>
          </a:p>
          <a:p>
            <a:pPr marL="0" lvl="1" indent="0">
              <a:buNone/>
            </a:pPr>
            <a:r>
              <a:rPr lang="en-US" sz="1600" dirty="0"/>
              <a:t>5 INTER_P[%] Percentage of blocks coded as INTER P prediction in a slice</a:t>
            </a:r>
          </a:p>
          <a:p>
            <a:pPr marL="0" lvl="1" indent="0">
              <a:buNone/>
            </a:pPr>
            <a:r>
              <a:rPr lang="en-US" sz="1600" dirty="0"/>
              <a:t>6 INTER_B[%] Percentage of blocks coded as INTER B prediction in a </a:t>
            </a:r>
            <a:r>
              <a:rPr lang="en-US" sz="1600" dirty="0" smtClean="0"/>
              <a:t>slice</a:t>
            </a:r>
          </a:p>
          <a:p>
            <a:pPr marL="0" lvl="1" indent="0">
              <a:buNone/>
            </a:pPr>
            <a:r>
              <a:rPr lang="en-US" sz="1600" dirty="0" smtClean="0"/>
              <a:t>…</a:t>
            </a:r>
          </a:p>
          <a:p>
            <a:pPr marL="0" lvl="1" indent="0">
              <a:buNone/>
            </a:pPr>
            <a:r>
              <a:rPr lang="en-US" sz="1600" dirty="0"/>
              <a:t>24 </a:t>
            </a:r>
            <a:r>
              <a:rPr lang="en-US" sz="1600" dirty="0" err="1"/>
              <a:t>AvgMVx</a:t>
            </a:r>
            <a:r>
              <a:rPr lang="en-US" sz="1600" dirty="0"/>
              <a:t> Average value of MV in direction x in a slice</a:t>
            </a:r>
          </a:p>
          <a:p>
            <a:pPr marL="0" lvl="1" indent="0">
              <a:buNone/>
            </a:pPr>
            <a:r>
              <a:rPr lang="en-US" sz="1600" dirty="0"/>
              <a:t>25 </a:t>
            </a:r>
            <a:r>
              <a:rPr lang="en-US" sz="1600" dirty="0" err="1"/>
              <a:t>AvgMVy</a:t>
            </a:r>
            <a:r>
              <a:rPr lang="en-US" sz="1600" dirty="0"/>
              <a:t> Average value of MV in direction y in a </a:t>
            </a:r>
            <a:r>
              <a:rPr lang="en-US" sz="1600" dirty="0" smtClean="0"/>
              <a:t>slice</a:t>
            </a:r>
          </a:p>
          <a:p>
            <a:pPr marL="0" lvl="1" indent="0">
              <a:buNone/>
            </a:pPr>
            <a:r>
              <a:rPr lang="en-US" sz="1600" dirty="0" smtClean="0"/>
              <a:t>…</a:t>
            </a:r>
          </a:p>
          <a:p>
            <a:pPr marL="0" lvl="1" indent="0">
              <a:buNone/>
            </a:pPr>
            <a:r>
              <a:rPr lang="en-US" sz="1600" dirty="0"/>
              <a:t>30 </a:t>
            </a:r>
            <a:r>
              <a:rPr lang="en-US" sz="1600" dirty="0" err="1"/>
              <a:t>AvgQP</a:t>
            </a:r>
            <a:r>
              <a:rPr lang="en-US" sz="1600" dirty="0"/>
              <a:t> Average value of QP in a slice</a:t>
            </a:r>
          </a:p>
          <a:p>
            <a:pPr marL="0" lvl="1" indent="0">
              <a:buNone/>
            </a:pPr>
            <a:r>
              <a:rPr lang="en-US" sz="1600" dirty="0"/>
              <a:t>31 </a:t>
            </a:r>
            <a:r>
              <a:rPr lang="en-US" sz="1600" dirty="0" err="1"/>
              <a:t>DevQP</a:t>
            </a:r>
            <a:r>
              <a:rPr lang="en-US" sz="1600" dirty="0"/>
              <a:t> </a:t>
            </a:r>
            <a:r>
              <a:rPr lang="en-US" sz="1600" dirty="0" err="1"/>
              <a:t>Standacrd</a:t>
            </a:r>
            <a:r>
              <a:rPr lang="en-US" sz="1600" dirty="0"/>
              <a:t> Deviation of QP in a slice</a:t>
            </a:r>
          </a:p>
          <a:p>
            <a:pPr marL="0" lvl="1" indent="0">
              <a:buNone/>
            </a:pPr>
            <a:r>
              <a:rPr lang="en-US" sz="1600" dirty="0"/>
              <a:t>32 </a:t>
            </a:r>
            <a:r>
              <a:rPr lang="en-US" sz="1600" dirty="0" err="1"/>
              <a:t>VarQP</a:t>
            </a:r>
            <a:r>
              <a:rPr lang="en-US" sz="1600" dirty="0"/>
              <a:t> Variance of QP in a </a:t>
            </a:r>
            <a:r>
              <a:rPr lang="en-US" sz="1600" dirty="0" smtClean="0"/>
              <a:t>slice</a:t>
            </a:r>
          </a:p>
          <a:p>
            <a:pPr marL="0" lvl="1" indent="0">
              <a:buNone/>
            </a:pPr>
            <a:r>
              <a:rPr lang="en-US" sz="1600" dirty="0" smtClean="0"/>
              <a:t>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9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analysis of objective Full-Reference measures towards understanding which data needs to be subjectively </a:t>
            </a:r>
            <a:r>
              <a:rPr lang="en-US" dirty="0" smtClean="0"/>
              <a:t>evaluated</a:t>
            </a:r>
          </a:p>
          <a:p>
            <a:endParaRPr lang="en-US" dirty="0"/>
          </a:p>
          <a:p>
            <a:r>
              <a:rPr lang="en-US" dirty="0" smtClean="0"/>
              <a:t>Initial analysis of the data performed:</a:t>
            </a:r>
          </a:p>
          <a:p>
            <a:r>
              <a:rPr lang="en-US" sz="1800" dirty="0" err="1"/>
              <a:t>Mikolaj</a:t>
            </a:r>
            <a:r>
              <a:rPr lang="en-US" sz="1800" dirty="0"/>
              <a:t> </a:t>
            </a:r>
            <a:r>
              <a:rPr lang="en-US" sz="1800" dirty="0" err="1"/>
              <a:t>Leszczuk</a:t>
            </a:r>
            <a:r>
              <a:rPr lang="en-US" sz="1800" dirty="0"/>
              <a:t>; </a:t>
            </a:r>
            <a:r>
              <a:rPr lang="en-US" sz="1800" dirty="0" err="1"/>
              <a:t>Lucjan</a:t>
            </a:r>
            <a:r>
              <a:rPr lang="en-US" sz="1800" dirty="0"/>
              <a:t> </a:t>
            </a:r>
            <a:r>
              <a:rPr lang="en-US" sz="1800" dirty="0" err="1"/>
              <a:t>Janowski</a:t>
            </a:r>
            <a:r>
              <a:rPr lang="en-US" sz="1800" dirty="0"/>
              <a:t>; Marcus </a:t>
            </a:r>
            <a:r>
              <a:rPr lang="en-US" sz="1800" dirty="0" err="1" smtClean="0"/>
              <a:t>Barkowsky</a:t>
            </a:r>
            <a:r>
              <a:rPr lang="en-US" sz="1800" dirty="0" smtClean="0"/>
              <a:t>. Freely </a:t>
            </a:r>
            <a:r>
              <a:rPr lang="en-US" sz="1800" dirty="0"/>
              <a:t>Available Large-scale Video Quality Assessment Database in Full-HD Resolution </a:t>
            </a:r>
            <a:r>
              <a:rPr lang="en-US" sz="1800" dirty="0" smtClean="0"/>
              <a:t>with </a:t>
            </a:r>
            <a:r>
              <a:rPr lang="en-US" sz="1800" b="1" dirty="0" smtClean="0"/>
              <a:t>H.264</a:t>
            </a:r>
            <a:r>
              <a:rPr lang="en-US" sz="1800" dirty="0" smtClean="0"/>
              <a:t> Coding</a:t>
            </a:r>
            <a:r>
              <a:rPr lang="en-US" sz="1800" dirty="0"/>
              <a:t>, </a:t>
            </a:r>
            <a:r>
              <a:rPr lang="en-US" sz="1800" dirty="0" err="1"/>
              <a:t>Globecom</a:t>
            </a:r>
            <a:r>
              <a:rPr lang="en-US" sz="1800" dirty="0"/>
              <a:t> 2013</a:t>
            </a:r>
            <a:endParaRPr lang="en-US" sz="1800" dirty="0" smtClean="0"/>
          </a:p>
          <a:p>
            <a:r>
              <a:rPr lang="en-US" sz="1800" dirty="0" err="1" smtClean="0"/>
              <a:t>Barkowsky</a:t>
            </a:r>
            <a:r>
              <a:rPr lang="en-US" sz="1800" dirty="0"/>
              <a:t>, M., Masala, E., Van Wallendael, G., </a:t>
            </a:r>
            <a:r>
              <a:rPr lang="en-US" sz="1800" dirty="0" err="1"/>
              <a:t>Brunnstrom</a:t>
            </a:r>
            <a:r>
              <a:rPr lang="en-US" sz="1800" dirty="0"/>
              <a:t>, K., </a:t>
            </a:r>
            <a:r>
              <a:rPr lang="en-US" sz="1800" dirty="0" err="1" smtClean="0"/>
              <a:t>Staelens</a:t>
            </a:r>
            <a:r>
              <a:rPr lang="en-US" sz="1800" dirty="0" smtClean="0"/>
              <a:t>, N</a:t>
            </a:r>
            <a:r>
              <a:rPr lang="en-US" sz="1800" dirty="0"/>
              <a:t>., &amp; Le </a:t>
            </a:r>
            <a:r>
              <a:rPr lang="en-US" sz="1800" dirty="0" err="1"/>
              <a:t>Callet</a:t>
            </a:r>
            <a:r>
              <a:rPr lang="en-US" sz="1800" dirty="0"/>
              <a:t>, P. (2015). Objective Video Quality Assessment — </a:t>
            </a:r>
            <a:r>
              <a:rPr lang="en-US" sz="1800" dirty="0" smtClean="0"/>
              <a:t>Towards Large </a:t>
            </a:r>
            <a:r>
              <a:rPr lang="en-US" sz="1800" dirty="0"/>
              <a:t>Scale Video Database Enhanced Model Development. </a:t>
            </a:r>
            <a:r>
              <a:rPr lang="en-US" sz="1800" dirty="0" smtClean="0"/>
              <a:t>IEICE Transactions </a:t>
            </a:r>
            <a:r>
              <a:rPr lang="en-US" sz="1800" dirty="0"/>
              <a:t>on Communications, E-98b(1), 2–11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Van </a:t>
            </a:r>
            <a:r>
              <a:rPr lang="en-US" sz="1800" dirty="0"/>
              <a:t>Wallendael, G., </a:t>
            </a:r>
            <a:r>
              <a:rPr lang="en-US" sz="1800" dirty="0" err="1"/>
              <a:t>Staelens</a:t>
            </a:r>
            <a:r>
              <a:rPr lang="en-US" sz="1800" dirty="0"/>
              <a:t>, N., Masala, E., &amp; </a:t>
            </a:r>
            <a:r>
              <a:rPr lang="en-US" sz="1800" dirty="0" err="1"/>
              <a:t>Barkowsky</a:t>
            </a:r>
            <a:r>
              <a:rPr lang="en-US" sz="1800" dirty="0"/>
              <a:t>, M. (2015). </a:t>
            </a:r>
            <a:r>
              <a:rPr lang="en-US" sz="1800" dirty="0" err="1"/>
              <a:t>FullHD</a:t>
            </a:r>
            <a:r>
              <a:rPr lang="en-US" sz="1800" dirty="0"/>
              <a:t> </a:t>
            </a:r>
            <a:r>
              <a:rPr lang="en-US" sz="1800" b="1" dirty="0"/>
              <a:t>HEVC</a:t>
            </a:r>
            <a:r>
              <a:rPr lang="en-US" sz="1800" dirty="0"/>
              <a:t>-Encoded Video Quality Assessment Database. </a:t>
            </a:r>
            <a:r>
              <a:rPr lang="en-US" sz="1800" dirty="0" smtClean="0"/>
              <a:t>Ninth International </a:t>
            </a:r>
            <a:r>
              <a:rPr lang="en-US" sz="1800" dirty="0"/>
              <a:t>Workshop on Video Processing and Quality Metrics (VPQM)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analysis</a:t>
            </a:r>
          </a:p>
        </p:txBody>
      </p:sp>
    </p:spTree>
    <p:extLst>
      <p:ext uri="{BB962C8B-B14F-4D97-AF65-F5344CB8AC3E}">
        <p14:creationId xmlns:p14="http://schemas.microsoft.com/office/powerpoint/2010/main" val="195383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Artificial Neural Network </a:t>
            </a:r>
            <a:r>
              <a:rPr lang="en-US" dirty="0" smtClean="0"/>
              <a:t>Model</a:t>
            </a:r>
          </a:p>
          <a:p>
            <a:pPr lvl="1"/>
            <a:r>
              <a:rPr lang="en-US" dirty="0"/>
              <a:t>Inputs: </a:t>
            </a:r>
            <a:r>
              <a:rPr lang="en-US" dirty="0" smtClean="0"/>
              <a:t>52 </a:t>
            </a:r>
            <a:r>
              <a:rPr lang="en-US" dirty="0" err="1" smtClean="0"/>
              <a:t>bitstream</a:t>
            </a:r>
            <a:r>
              <a:rPr lang="en-US" dirty="0" smtClean="0"/>
              <a:t> features </a:t>
            </a:r>
            <a:r>
              <a:rPr lang="en-US" dirty="0"/>
              <a:t>of the input Videos</a:t>
            </a:r>
          </a:p>
          <a:p>
            <a:pPr lvl="1"/>
            <a:r>
              <a:rPr lang="en-US" dirty="0" smtClean="0"/>
              <a:t>Hidden layers: 35 </a:t>
            </a:r>
            <a:r>
              <a:rPr lang="en-US" dirty="0"/>
              <a:t>sigmoid hidden neurons,</a:t>
            </a:r>
          </a:p>
          <a:p>
            <a:pPr lvl="1"/>
            <a:r>
              <a:rPr lang="en-US" dirty="0" smtClean="0"/>
              <a:t>Output layer: one </a:t>
            </a:r>
            <a:r>
              <a:rPr lang="en-US" dirty="0"/>
              <a:t>linear output neuron,</a:t>
            </a:r>
          </a:p>
          <a:p>
            <a:pPr lvl="1"/>
            <a:r>
              <a:rPr lang="en-US" dirty="0" smtClean="0"/>
              <a:t>Output: estimated </a:t>
            </a:r>
            <a:r>
              <a:rPr lang="en-US" dirty="0"/>
              <a:t>quality </a:t>
            </a:r>
            <a:r>
              <a:rPr lang="en-US" dirty="0" smtClean="0"/>
              <a:t>values (estimate FR metrics).</a:t>
            </a:r>
          </a:p>
          <a:p>
            <a:endParaRPr lang="en-US" dirty="0"/>
          </a:p>
          <a:p>
            <a:r>
              <a:rPr lang="en-US" dirty="0" smtClean="0"/>
              <a:t>contribution made by Muhammad </a:t>
            </a:r>
            <a:r>
              <a:rPr lang="en-US" dirty="0" err="1" smtClean="0"/>
              <a:t>Shahid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295884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Virtualbox</a:t>
            </a:r>
            <a:r>
              <a:rPr lang="en-US" dirty="0" smtClean="0"/>
              <a:t> </a:t>
            </a:r>
            <a:r>
              <a:rPr lang="en-US" dirty="0"/>
              <a:t>image is updated weekly at:</a:t>
            </a:r>
          </a:p>
          <a:p>
            <a:pPr lvl="1"/>
            <a:r>
              <a:rPr lang="en-US" u="sng" dirty="0">
                <a:hlinkClick r:id="rId2"/>
              </a:rPr>
              <a:t>ftp</a:t>
            </a:r>
            <a:r>
              <a:rPr lang="en-US" u="sng" dirty="0" smtClean="0">
                <a:hlinkClick r:id="rId2"/>
              </a:rPr>
              <a:t>://ftp.ivc.polytech.univ-nantes.fr/</a:t>
            </a:r>
            <a:endParaRPr lang="en-US" u="sng" dirty="0" smtClean="0"/>
          </a:p>
          <a:p>
            <a:pPr lvl="1"/>
            <a:r>
              <a:rPr lang="en-US" dirty="0" smtClean="0"/>
              <a:t>Accessible through </a:t>
            </a:r>
            <a:r>
              <a:rPr lang="en-US" dirty="0" err="1"/>
              <a:t>TeamViewer</a:t>
            </a:r>
            <a:r>
              <a:rPr lang="en-US" dirty="0"/>
              <a:t>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(ask credentials to Marcus </a:t>
            </a:r>
            <a:r>
              <a:rPr lang="en-US" dirty="0" err="1" smtClean="0"/>
              <a:t>Barkowsky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Git</a:t>
            </a:r>
            <a:r>
              <a:rPr lang="en-US" dirty="0" smtClean="0"/>
              <a:t> repository (software versioning environment)</a:t>
            </a:r>
          </a:p>
          <a:p>
            <a:endParaRPr lang="en-US" dirty="0"/>
          </a:p>
          <a:p>
            <a:r>
              <a:rPr lang="en-US" dirty="0" smtClean="0"/>
              <a:t>Identification of HRCs using a MySQL database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</a:t>
            </a:r>
            <a:r>
              <a:rPr lang="en-US" dirty="0"/>
              <a:t>of reproducible research</a:t>
            </a:r>
          </a:p>
        </p:txBody>
      </p:sp>
    </p:spTree>
    <p:extLst>
      <p:ext uri="{BB962C8B-B14F-4D97-AF65-F5344CB8AC3E}">
        <p14:creationId xmlns:p14="http://schemas.microsoft.com/office/powerpoint/2010/main" val="1426322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Virtual machine for </a:t>
            </a:r>
            <a:r>
              <a:rPr lang="en-US" sz="2000" dirty="0" err="1" smtClean="0"/>
              <a:t>QoE</a:t>
            </a:r>
            <a:r>
              <a:rPr lang="en-US" sz="2000" dirty="0" smtClean="0"/>
              <a:t> research including:</a:t>
            </a:r>
          </a:p>
          <a:p>
            <a:pPr lvl="1"/>
            <a:r>
              <a:rPr lang="en-US" sz="2000" dirty="0" smtClean="0"/>
              <a:t>Available encoders (HM, x264, x265)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Packet loss simulation:</a:t>
            </a:r>
          </a:p>
          <a:p>
            <a:pPr lvl="2"/>
            <a:r>
              <a:rPr lang="en-US" sz="1600" dirty="0" smtClean="0"/>
              <a:t>Robust reference decoder (AVC and HEVC) (Enrico Masala)</a:t>
            </a:r>
          </a:p>
          <a:p>
            <a:pPr lvl="2"/>
            <a:r>
              <a:rPr lang="en-US" sz="1600" dirty="0" smtClean="0"/>
              <a:t>HEVC processing tool chain (open source) (Marie-</a:t>
            </a:r>
            <a:r>
              <a:rPr lang="en-US" sz="1600" dirty="0" err="1" smtClean="0"/>
              <a:t>Neige</a:t>
            </a:r>
            <a:r>
              <a:rPr lang="en-US" sz="1600" dirty="0" smtClean="0"/>
              <a:t> Garcia)</a:t>
            </a:r>
          </a:p>
          <a:p>
            <a:pPr lvl="2"/>
            <a:endParaRPr lang="en-US" sz="1600" dirty="0" smtClean="0"/>
          </a:p>
          <a:p>
            <a:pPr lvl="1"/>
            <a:r>
              <a:rPr lang="en-US" sz="2000" dirty="0" err="1"/>
              <a:t>Bitstream</a:t>
            </a:r>
            <a:r>
              <a:rPr lang="en-US" sz="2000" dirty="0"/>
              <a:t> to machine readable </a:t>
            </a:r>
            <a:r>
              <a:rPr lang="en-US" sz="2000" dirty="0" smtClean="0"/>
              <a:t>XML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FR metrics/indicators:</a:t>
            </a:r>
          </a:p>
          <a:p>
            <a:pPr lvl="2"/>
            <a:r>
              <a:rPr lang="en-US" sz="1600" dirty="0" smtClean="0"/>
              <a:t>NR video indicators (MOAVI) (</a:t>
            </a:r>
            <a:r>
              <a:rPr lang="en-US" sz="1600" dirty="0" err="1" smtClean="0"/>
              <a:t>Mikołaj</a:t>
            </a:r>
            <a:r>
              <a:rPr lang="en-US" sz="1600" dirty="0" smtClean="0"/>
              <a:t> </a:t>
            </a:r>
            <a:r>
              <a:rPr lang="en-US" sz="1600" dirty="0" err="1" smtClean="0"/>
              <a:t>Leszczuk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Python </a:t>
            </a:r>
            <a:r>
              <a:rPr lang="en-US" sz="1600" dirty="0"/>
              <a:t>implementation of </a:t>
            </a:r>
            <a:r>
              <a:rPr lang="en-US" sz="1600" dirty="0" smtClean="0"/>
              <a:t>P.1201.2</a:t>
            </a:r>
            <a:endParaRPr lang="en-US" sz="1600" dirty="0"/>
          </a:p>
          <a:p>
            <a:endParaRPr lang="en-US" dirty="0"/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toolset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98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763" y="1295400"/>
            <a:ext cx="8353835" cy="4899025"/>
          </a:xfrm>
        </p:spPr>
        <p:txBody>
          <a:bodyPr/>
          <a:lstStyle/>
          <a:p>
            <a:r>
              <a:rPr lang="en-US" dirty="0" smtClean="0"/>
              <a:t>If we build a model around low quality 4K content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we state that a model is generally applicable for 4K then?</a:t>
            </a:r>
          </a:p>
          <a:p>
            <a:endParaRPr lang="en-US" dirty="0" smtClean="0"/>
          </a:p>
          <a:p>
            <a:r>
              <a:rPr lang="en-US" dirty="0" smtClean="0"/>
              <a:t>Therefore, evaluation of the source content is required:</a:t>
            </a: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Berger</a:t>
            </a:r>
            <a:r>
              <a:rPr lang="en-US" sz="1800" dirty="0"/>
              <a:t>, K.; </a:t>
            </a:r>
            <a:r>
              <a:rPr lang="en-US" sz="1800" dirty="0" err="1"/>
              <a:t>Koudota</a:t>
            </a:r>
            <a:r>
              <a:rPr lang="en-US" sz="1800" dirty="0"/>
              <a:t>, Y.; </a:t>
            </a:r>
            <a:r>
              <a:rPr lang="en-US" sz="1800" dirty="0" err="1"/>
              <a:t>Barkowsky</a:t>
            </a:r>
            <a:r>
              <a:rPr lang="en-US" sz="1800" dirty="0"/>
              <a:t>, M.; Le </a:t>
            </a:r>
            <a:r>
              <a:rPr lang="en-US" sz="1800" dirty="0" err="1"/>
              <a:t>Callet</a:t>
            </a:r>
            <a:r>
              <a:rPr lang="en-US" sz="1800" dirty="0"/>
              <a:t>, P., "Subjective quality assessment comparing UHD and HD resolution in HEVC transmission chains," in Quality of Multimedia Experience (</a:t>
            </a:r>
            <a:r>
              <a:rPr lang="en-US" sz="1800" dirty="0" err="1"/>
              <a:t>QoMEX</a:t>
            </a:r>
            <a:r>
              <a:rPr lang="en-US" sz="1800" dirty="0"/>
              <a:t>), 2015 Seventh International Workshop on , vol., no., pp.1-6, 26-29 May 2015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content and general applicability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06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evaluate as much as possible 4K sequences and verify they are of a better subjective quality compared to HD.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Status: </a:t>
            </a:r>
          </a:p>
          <a:p>
            <a:pPr lvl="1"/>
            <a:r>
              <a:rPr lang="en-US" dirty="0" smtClean="0"/>
              <a:t>30 sequences have been evaluated</a:t>
            </a:r>
          </a:p>
          <a:p>
            <a:pPr lvl="1"/>
            <a:r>
              <a:rPr lang="en-US" dirty="0" smtClean="0"/>
              <a:t>Striped (side-by-side) and  single stimulus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4K content really 4K or 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46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a NR model distinguishing 4K from HD content.</a:t>
            </a:r>
          </a:p>
          <a:p>
            <a:endParaRPr lang="en-US" dirty="0"/>
          </a:p>
          <a:p>
            <a:r>
              <a:rPr lang="en-US" dirty="0"/>
              <a:t>ICIP 2016 Challenge Session Proposal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4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Biweekly meetings will </a:t>
            </a:r>
            <a:r>
              <a:rPr lang="en-US" sz="2000" dirty="0" smtClean="0"/>
              <a:t>continue</a:t>
            </a:r>
          </a:p>
          <a:p>
            <a:endParaRPr lang="en-US" sz="2000" dirty="0"/>
          </a:p>
          <a:p>
            <a:r>
              <a:rPr lang="en-US" sz="2000" dirty="0" smtClean="0"/>
              <a:t>Quality evaluation of UHD sequences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Further </a:t>
            </a:r>
            <a:r>
              <a:rPr lang="en-US" sz="2000" dirty="0"/>
              <a:t>statistics on the large scale database:</a:t>
            </a:r>
          </a:p>
          <a:p>
            <a:pPr lvl="1"/>
            <a:r>
              <a:rPr lang="en-US" sz="2000" dirty="0" smtClean="0"/>
              <a:t>Blind </a:t>
            </a:r>
            <a:r>
              <a:rPr lang="en-US" sz="2000" dirty="0"/>
              <a:t>performance estimation of objective measurements</a:t>
            </a:r>
          </a:p>
          <a:p>
            <a:pPr lvl="1"/>
            <a:r>
              <a:rPr lang="en-US" sz="2000" dirty="0" smtClean="0"/>
              <a:t>Determining </a:t>
            </a:r>
            <a:r>
              <a:rPr lang="en-US" sz="2000" dirty="0"/>
              <a:t>subset for subjective testing</a:t>
            </a:r>
          </a:p>
          <a:p>
            <a:endParaRPr lang="en-US" sz="2000" dirty="0" smtClean="0"/>
          </a:p>
          <a:p>
            <a:r>
              <a:rPr lang="en-US" sz="2000" dirty="0" smtClean="0"/>
              <a:t>Further inclusion </a:t>
            </a:r>
            <a:r>
              <a:rPr lang="en-US" sz="2000" dirty="0"/>
              <a:t>of </a:t>
            </a:r>
            <a:r>
              <a:rPr lang="en-US" sz="2000" dirty="0" smtClean="0"/>
              <a:t>objective algorithms </a:t>
            </a:r>
            <a:r>
              <a:rPr lang="en-US" sz="2000" dirty="0"/>
              <a:t>(ex. MOAVI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r>
              <a:rPr lang="en-US" sz="2000" dirty="0" smtClean="0"/>
              <a:t>Running P.1201.2 on the dataset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0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Collaborative effort on video quality </a:t>
            </a:r>
            <a:r>
              <a:rPr lang="en-US" dirty="0" smtClean="0"/>
              <a:t>assessment</a:t>
            </a:r>
          </a:p>
          <a:p>
            <a:endParaRPr lang="en-US" dirty="0"/>
          </a:p>
          <a:p>
            <a:r>
              <a:rPr lang="en-US" dirty="0"/>
              <a:t>Research requires knowledge and skills in:</a:t>
            </a:r>
          </a:p>
          <a:p>
            <a:pPr lvl="1"/>
            <a:r>
              <a:rPr lang="en-US" sz="2000" dirty="0" smtClean="0"/>
              <a:t>Subjective </a:t>
            </a:r>
            <a:r>
              <a:rPr lang="en-US" sz="2000" dirty="0"/>
              <a:t>evaluation of video quality</a:t>
            </a:r>
          </a:p>
          <a:p>
            <a:pPr lvl="1"/>
            <a:r>
              <a:rPr lang="en-US" sz="2000" dirty="0" smtClean="0"/>
              <a:t>Human </a:t>
            </a:r>
            <a:r>
              <a:rPr lang="en-US" sz="2000" dirty="0"/>
              <a:t>visual perception</a:t>
            </a:r>
          </a:p>
          <a:p>
            <a:pPr lvl="1"/>
            <a:r>
              <a:rPr lang="en-US" sz="2000" dirty="0" smtClean="0"/>
              <a:t>Video </a:t>
            </a:r>
            <a:r>
              <a:rPr lang="en-US" sz="2000" dirty="0"/>
              <a:t>coding algorithms</a:t>
            </a:r>
          </a:p>
          <a:p>
            <a:pPr lvl="1"/>
            <a:r>
              <a:rPr lang="en-US" sz="2000" dirty="0" smtClean="0"/>
              <a:t>Transmission </a:t>
            </a:r>
            <a:r>
              <a:rPr lang="en-US" sz="2000" dirty="0"/>
              <a:t>schemes and network protocols</a:t>
            </a:r>
          </a:p>
          <a:p>
            <a:pPr lvl="1"/>
            <a:r>
              <a:rPr lang="en-US" sz="2000" dirty="0" smtClean="0"/>
              <a:t>Statistical </a:t>
            </a:r>
            <a:r>
              <a:rPr lang="en-US" sz="2000" dirty="0"/>
              <a:t>analysis</a:t>
            </a:r>
          </a:p>
          <a:p>
            <a:pPr lvl="1"/>
            <a:r>
              <a:rPr lang="en-US" sz="2000" dirty="0" smtClean="0"/>
              <a:t>Machine </a:t>
            </a:r>
            <a:r>
              <a:rPr lang="en-US" sz="2000" dirty="0"/>
              <a:t>learning</a:t>
            </a:r>
          </a:p>
          <a:p>
            <a:pPr lvl="1"/>
            <a:r>
              <a:rPr lang="en-US" sz="2000" dirty="0" smtClean="0"/>
              <a:t>Data mining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Reliable/reproducible/generally applicable </a:t>
            </a:r>
            <a:r>
              <a:rPr lang="en-US" dirty="0"/>
              <a:t>results shall be </a:t>
            </a:r>
            <a:r>
              <a:rPr lang="en-US" dirty="0" smtClean="0"/>
              <a:t>the focus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97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Evaluating performance contribution of </a:t>
            </a:r>
            <a:r>
              <a:rPr lang="en-US" dirty="0" smtClean="0"/>
              <a:t>individual indicators </a:t>
            </a:r>
            <a:r>
              <a:rPr lang="en-US" dirty="0"/>
              <a:t>to more complex algorithms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general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respect to a specific scope</a:t>
            </a:r>
          </a:p>
          <a:p>
            <a:endParaRPr lang="en-US" dirty="0" smtClean="0"/>
          </a:p>
          <a:p>
            <a:r>
              <a:rPr lang="en-US" dirty="0" smtClean="0"/>
              <a:t>Development </a:t>
            </a:r>
            <a:r>
              <a:rPr lang="en-US" dirty="0"/>
              <a:t>of adapted fusion and machine </a:t>
            </a:r>
            <a:r>
              <a:rPr lang="en-US" dirty="0" smtClean="0"/>
              <a:t>learning algorithms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Statistical </a:t>
            </a:r>
            <a:r>
              <a:rPr lang="en-US" dirty="0"/>
              <a:t>tools for robustness analysis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29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http://vqegjeg.intec.ugent.be/wiki/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notably section resources, constantly updated, volunteers welcome</a:t>
            </a:r>
            <a:r>
              <a:rPr lang="en-US" dirty="0" smtClean="0"/>
              <a:t>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may I get involved?</a:t>
            </a:r>
          </a:p>
          <a:p>
            <a:r>
              <a:rPr lang="en-US" dirty="0"/>
              <a:t>Subscribe to the VQEG-JEG mailing list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>
                <a:hlinkClick r:id="rId3"/>
              </a:rPr>
              <a:t>http://www.its.bldrdoc.gov/vqeg/email-reflectors.aspx</a:t>
            </a:r>
            <a:endParaRPr lang="en-US" dirty="0"/>
          </a:p>
          <a:p>
            <a:r>
              <a:rPr lang="en-US" dirty="0"/>
              <a:t>Join our biweekly conference call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next dates: 28/9 12/10 26/10, 4PM Paris time, reminders and more information sent to JEG mailing list)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get more information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67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about collaborations (industry/industry research/industry research/research)?</a:t>
            </a:r>
          </a:p>
          <a:p>
            <a:r>
              <a:rPr lang="en-US" dirty="0"/>
              <a:t>Collaborations are welcome but financial issues are outside of the scope of this work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</a:t>
            </a:r>
            <a:r>
              <a:rPr lang="en-US" dirty="0"/>
              <a:t>about licenses, patents,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r>
              <a:rPr lang="en-US" dirty="0"/>
              <a:t>The VQEG-JEG wiki contains a detailed section about this. We are open to patented work but licensing issues are out of scope of our discussions (similar to ITU-ISO/IEC).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</a:t>
            </a:r>
            <a:r>
              <a:rPr lang="en-US" dirty="0"/>
              <a:t>about evaluations of commercial products?</a:t>
            </a:r>
          </a:p>
          <a:p>
            <a:r>
              <a:rPr lang="en-US" dirty="0"/>
              <a:t>Some companies have offered commercial licenses to some JEG partners for evaluation purposes.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4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smtClean="0"/>
              <a:t>using a </a:t>
            </a:r>
            <a:r>
              <a:rPr lang="en-US" dirty="0"/>
              <a:t>large database covering</a:t>
            </a:r>
          </a:p>
          <a:p>
            <a:pPr lvl="2"/>
            <a:r>
              <a:rPr lang="en-US" dirty="0" smtClean="0"/>
              <a:t>as </a:t>
            </a:r>
            <a:r>
              <a:rPr lang="en-US" dirty="0"/>
              <a:t>much as possible sequences</a:t>
            </a:r>
          </a:p>
          <a:p>
            <a:pPr lvl="2"/>
            <a:r>
              <a:rPr lang="en-US" dirty="0" smtClean="0"/>
              <a:t>as </a:t>
            </a:r>
            <a:r>
              <a:rPr lang="en-US" dirty="0"/>
              <a:t>much as possible relevant encoder settings</a:t>
            </a:r>
          </a:p>
          <a:p>
            <a:pPr lvl="2"/>
            <a:r>
              <a:rPr lang="en-US" dirty="0" smtClean="0"/>
              <a:t>as </a:t>
            </a:r>
            <a:r>
              <a:rPr lang="en-US" dirty="0"/>
              <a:t>much as possible relevant packet loss scenarios</a:t>
            </a:r>
          </a:p>
          <a:p>
            <a:r>
              <a:rPr lang="en-US" dirty="0" smtClean="0"/>
              <a:t>combined </a:t>
            </a:r>
            <a:r>
              <a:rPr lang="en-US" dirty="0"/>
              <a:t>with the information delivered from </a:t>
            </a:r>
            <a:r>
              <a:rPr lang="en-US" dirty="0" smtClean="0"/>
              <a:t>existing full-reference </a:t>
            </a:r>
            <a:r>
              <a:rPr lang="en-US" dirty="0"/>
              <a:t>quality metrics</a:t>
            </a:r>
          </a:p>
          <a:p>
            <a:r>
              <a:rPr lang="en-US" dirty="0" smtClean="0"/>
              <a:t>and </a:t>
            </a:r>
            <a:r>
              <a:rPr lang="en-US" dirty="0"/>
              <a:t>an as limited as possible subjective evaluation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try to design a general applicable video quality metric.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3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Analyzing</a:t>
            </a:r>
            <a:r>
              <a:rPr lang="en-US" dirty="0" smtClean="0"/>
              <a:t> the </a:t>
            </a:r>
            <a:r>
              <a:rPr lang="en-US" dirty="0"/>
              <a:t>accuracy of objective </a:t>
            </a:r>
            <a:r>
              <a:rPr lang="en-US" dirty="0" smtClean="0"/>
              <a:t>measurements with </a:t>
            </a:r>
            <a:r>
              <a:rPr lang="en-US" dirty="0"/>
              <a:t>respect to various application </a:t>
            </a:r>
            <a:r>
              <a:rPr lang="en-US" dirty="0" smtClean="0"/>
              <a:t>scopes.</a:t>
            </a:r>
            <a:br>
              <a:rPr lang="en-US" dirty="0" smtClean="0"/>
            </a:br>
            <a:r>
              <a:rPr lang="en-US" dirty="0" smtClean="0"/>
              <a:t>When do specific FR-metrics go wrong?</a:t>
            </a:r>
          </a:p>
          <a:p>
            <a:endParaRPr lang="en-US" u="sng" dirty="0" smtClean="0"/>
          </a:p>
          <a:p>
            <a:r>
              <a:rPr lang="en-US" u="sng" dirty="0" smtClean="0"/>
              <a:t>Identification</a:t>
            </a:r>
            <a:r>
              <a:rPr lang="en-US" dirty="0" smtClean="0"/>
              <a:t> </a:t>
            </a:r>
            <a:r>
              <a:rPr lang="en-US" dirty="0"/>
              <a:t>of insufficient algorithmic </a:t>
            </a:r>
            <a:r>
              <a:rPr lang="en-US" dirty="0" smtClean="0"/>
              <a:t>modeling precision </a:t>
            </a:r>
            <a:r>
              <a:rPr lang="en-US" dirty="0"/>
              <a:t>OR missing perceptual </a:t>
            </a:r>
            <a:r>
              <a:rPr lang="en-US" dirty="0" smtClean="0"/>
              <a:t>features.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Reproducible </a:t>
            </a:r>
            <a:r>
              <a:rPr lang="en-US" u="sng" dirty="0"/>
              <a:t>verification</a:t>
            </a:r>
            <a:r>
              <a:rPr lang="en-US" dirty="0"/>
              <a:t> procedures due to </a:t>
            </a:r>
            <a:r>
              <a:rPr lang="en-US" dirty="0" smtClean="0"/>
              <a:t>known conditions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large scale </a:t>
            </a:r>
            <a:r>
              <a:rPr lang="en-US" dirty="0" smtClean="0"/>
              <a:t>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4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http://vqegjeg.intec.ugent.be/wiki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0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5105" y="1770188"/>
            <a:ext cx="1383323" cy="77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50828" y="1770187"/>
            <a:ext cx="1383323" cy="77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acket loss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86551" y="1770188"/>
            <a:ext cx="1383323" cy="77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65185" y="2243747"/>
            <a:ext cx="1383323" cy="77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</a:t>
            </a:r>
            <a:r>
              <a:rPr lang="en-US" dirty="0" err="1" smtClean="0"/>
              <a:t>itstrem</a:t>
            </a:r>
            <a:r>
              <a:rPr lang="en-US" dirty="0" smtClean="0"/>
              <a:t> indicators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65186" y="1341683"/>
            <a:ext cx="1383323" cy="77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pixel indicators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00909" y="1856885"/>
            <a:ext cx="1674872" cy="77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ombination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8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SRC collection</a:t>
            </a:r>
          </a:p>
          <a:p>
            <a:pPr lvl="1"/>
            <a:r>
              <a:rPr lang="en-US" dirty="0" smtClean="0"/>
              <a:t>4K</a:t>
            </a:r>
            <a:r>
              <a:rPr lang="en-US" sz="2000" dirty="0" smtClean="0"/>
              <a:t>: more or less 50 4K sequences of 10 sec.</a:t>
            </a:r>
            <a:br>
              <a:rPr lang="en-US" sz="2000" dirty="0" smtClean="0"/>
            </a:br>
            <a:r>
              <a:rPr lang="en-US" sz="2000" dirty="0" smtClean="0"/>
              <a:t>(private and public)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general applicability, do these 4K sequences represent good 4K content?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7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Coding: H.264</a:t>
            </a:r>
            <a:r>
              <a:rPr lang="en-US" dirty="0"/>
              <a:t>, </a:t>
            </a:r>
            <a:r>
              <a:rPr lang="en-US" dirty="0" smtClean="0"/>
              <a:t>HEVC</a:t>
            </a:r>
          </a:p>
          <a:p>
            <a:r>
              <a:rPr lang="en-US" sz="2000" dirty="0"/>
              <a:t>12.960 AVC encoded </a:t>
            </a:r>
            <a:r>
              <a:rPr lang="en-US" sz="2000" dirty="0" smtClean="0"/>
              <a:t>HD video </a:t>
            </a:r>
            <a:r>
              <a:rPr lang="en-US" sz="2000" dirty="0"/>
              <a:t>sequences </a:t>
            </a:r>
            <a:r>
              <a:rPr lang="en-US" sz="2000" dirty="0" smtClean="0"/>
              <a:t>database (10 SRC)</a:t>
            </a:r>
            <a:endParaRPr lang="en-US" sz="2000" dirty="0"/>
          </a:p>
          <a:p>
            <a:pPr lvl="1"/>
            <a:r>
              <a:rPr lang="en-US" sz="2000" dirty="0"/>
              <a:t>Objective scores for each sequence: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SSIM</a:t>
            </a:r>
            <a:r>
              <a:rPr lang="en-US" sz="2000" dirty="0"/>
              <a:t>, PSNR, VQM, PVQM, </a:t>
            </a:r>
            <a:r>
              <a:rPr lang="en-US" sz="2000" dirty="0" smtClean="0"/>
              <a:t>P.1201.2</a:t>
            </a:r>
          </a:p>
          <a:p>
            <a:endParaRPr lang="en-US" sz="2000" dirty="0" smtClean="0"/>
          </a:p>
          <a:p>
            <a:r>
              <a:rPr lang="en-US" sz="2000" dirty="0" smtClean="0"/>
              <a:t>59.520 </a:t>
            </a:r>
            <a:r>
              <a:rPr lang="en-US" sz="2000" dirty="0"/>
              <a:t>HEVC encoded </a:t>
            </a:r>
            <a:r>
              <a:rPr lang="en-US" sz="2000" dirty="0" smtClean="0"/>
              <a:t>HD video </a:t>
            </a:r>
            <a:r>
              <a:rPr lang="en-US" sz="2000" dirty="0"/>
              <a:t>sequences </a:t>
            </a:r>
            <a:r>
              <a:rPr lang="en-US" sz="2000" dirty="0" smtClean="0"/>
              <a:t>database (10 SRC)</a:t>
            </a:r>
            <a:endParaRPr lang="en-US" sz="2000" dirty="0"/>
          </a:p>
          <a:p>
            <a:pPr lvl="1"/>
            <a:r>
              <a:rPr lang="en-US" sz="2000" dirty="0"/>
              <a:t>Objective scores for each </a:t>
            </a:r>
            <a:r>
              <a:rPr lang="en-US" sz="2000" dirty="0" smtClean="0"/>
              <a:t>sequence: </a:t>
            </a:r>
            <a:br>
              <a:rPr lang="en-US" sz="2000" dirty="0" smtClean="0"/>
            </a:br>
            <a:r>
              <a:rPr lang="en-US" sz="2000" dirty="0" smtClean="0"/>
              <a:t>SSIM</a:t>
            </a:r>
            <a:r>
              <a:rPr lang="en-US" sz="2000" dirty="0"/>
              <a:t>, PSNR, VQM, PVQM</a:t>
            </a:r>
          </a:p>
          <a:p>
            <a:endParaRPr lang="en-US" sz="2000" dirty="0" smtClean="0"/>
          </a:p>
          <a:p>
            <a:r>
              <a:rPr lang="en-US" sz="2000" dirty="0" smtClean="0"/>
              <a:t>40.000 HEVC </a:t>
            </a:r>
            <a:r>
              <a:rPr lang="en-US" sz="2000" dirty="0"/>
              <a:t>encoded </a:t>
            </a:r>
            <a:r>
              <a:rPr lang="en-US" sz="2000" dirty="0" smtClean="0"/>
              <a:t>4K video </a:t>
            </a:r>
            <a:r>
              <a:rPr lang="en-US" sz="2000" dirty="0"/>
              <a:t>sequences </a:t>
            </a:r>
            <a:r>
              <a:rPr lang="en-US" sz="2000" dirty="0" smtClean="0"/>
              <a:t>database (31 SRC)</a:t>
            </a:r>
          </a:p>
          <a:p>
            <a:endParaRPr lang="en-US" sz="2000" dirty="0" smtClean="0"/>
          </a:p>
          <a:p>
            <a:r>
              <a:rPr lang="en-US" sz="2000" dirty="0" smtClean="0"/>
              <a:t>MySQL </a:t>
            </a:r>
            <a:r>
              <a:rPr lang="en-US" sz="2000" dirty="0"/>
              <a:t>database </a:t>
            </a:r>
            <a:r>
              <a:rPr lang="en-US" sz="2000" dirty="0" smtClean="0"/>
              <a:t>creation for efficient access of the annotations</a:t>
            </a:r>
            <a:br>
              <a:rPr lang="en-US" sz="2000" dirty="0" smtClean="0"/>
            </a:br>
            <a:r>
              <a:rPr lang="en-US" sz="2000" dirty="0" smtClean="0"/>
              <a:t>(main contributor Marcus </a:t>
            </a:r>
            <a:r>
              <a:rPr lang="en-US" sz="2000" dirty="0" err="1" smtClean="0"/>
              <a:t>Barkowsky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 </a:t>
            </a:r>
            <a:r>
              <a:rPr lang="en-US" dirty="0" smtClean="0"/>
              <a:t>and annotation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7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Robust </a:t>
            </a:r>
            <a:r>
              <a:rPr lang="en-US" dirty="0"/>
              <a:t>reference </a:t>
            </a:r>
            <a:r>
              <a:rPr lang="en-US" dirty="0" smtClean="0"/>
              <a:t>decoder </a:t>
            </a:r>
            <a:r>
              <a:rPr lang="en-US" dirty="0"/>
              <a:t>(Enrico Masala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Advantage: this </a:t>
            </a:r>
            <a:r>
              <a:rPr lang="en-US" dirty="0"/>
              <a:t>decoder, by construction, does not cause </a:t>
            </a:r>
            <a:r>
              <a:rPr lang="en-US" dirty="0" smtClean="0"/>
              <a:t>temporal misalignment </a:t>
            </a:r>
            <a:r>
              <a:rPr lang="en-US" dirty="0"/>
              <a:t>between the processed video sequence (</a:t>
            </a:r>
            <a:r>
              <a:rPr lang="en-US" dirty="0" smtClean="0"/>
              <a:t>PVS) and </a:t>
            </a:r>
            <a:r>
              <a:rPr lang="en-US" dirty="0"/>
              <a:t>the original one (SRC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decoder gets the original video stream and loss information. Pixels are slice copy concealed, motion information is never lost (not realistic, but robust).</a:t>
            </a:r>
          </a:p>
          <a:p>
            <a:pPr marL="0" indent="0">
              <a:buNone/>
            </a:pPr>
            <a:r>
              <a:rPr lang="en-US" dirty="0" smtClean="0"/>
              <a:t>	(results: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media.polito.it/jeg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HEVC processing tool chain (open source) (Marie-</a:t>
            </a:r>
            <a:r>
              <a:rPr lang="en-US" dirty="0" err="1"/>
              <a:t>Neige</a:t>
            </a:r>
            <a:r>
              <a:rPr lang="en-US" dirty="0"/>
              <a:t> Garcia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Advantage: realistic simulation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 simulation for </a:t>
            </a:r>
            <a:r>
              <a:rPr lang="en-US" dirty="0"/>
              <a:t>AVC and HEVC</a:t>
            </a:r>
          </a:p>
        </p:txBody>
      </p:sp>
    </p:spTree>
    <p:extLst>
      <p:ext uri="{BB962C8B-B14F-4D97-AF65-F5344CB8AC3E}">
        <p14:creationId xmlns:p14="http://schemas.microsoft.com/office/powerpoint/2010/main" val="3270377571"/>
      </p:ext>
    </p:extLst>
  </p:cSld>
  <p:clrMapOvr>
    <a:masterClrMapping/>
  </p:clrMapOvr>
</p:sld>
</file>

<file path=ppt/theme/theme1.xml><?xml version="1.0" encoding="utf-8"?>
<a:theme xmlns:a="http://schemas.openxmlformats.org/drawingml/2006/main" name="MMLab_ibbt">
  <a:themeElements>
    <a:clrScheme name="MMLab - Ugen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64A7C"/>
      </a:accent1>
      <a:accent2>
        <a:srgbClr val="FDB812"/>
      </a:accent2>
      <a:accent3>
        <a:srgbClr val="7B164A"/>
      </a:accent3>
      <a:accent4>
        <a:srgbClr val="4A7B16"/>
      </a:accent4>
      <a:accent5>
        <a:srgbClr val="4B96DF"/>
      </a:accent5>
      <a:accent6>
        <a:srgbClr val="061625"/>
      </a:accent6>
      <a:hlink>
        <a:srgbClr val="164A7C"/>
      </a:hlink>
      <a:folHlink>
        <a:srgbClr val="FDB812"/>
      </a:folHlink>
    </a:clrScheme>
    <a:fontScheme name="Century G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MMLab_ibbt</Template>
  <TotalTime>20577</TotalTime>
  <Words>929</Words>
  <Application>Microsoft Office PowerPoint</Application>
  <PresentationFormat>On-screen Show (4:3)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Tahoma</vt:lpstr>
      <vt:lpstr>MMLab_ibbt</vt:lpstr>
      <vt:lpstr>PowerPoint Presentation</vt:lpstr>
      <vt:lpstr>Motivation</vt:lpstr>
      <vt:lpstr>Goal</vt:lpstr>
      <vt:lpstr>Why a large scale approach?</vt:lpstr>
      <vt:lpstr>Where to start?</vt:lpstr>
      <vt:lpstr>Structure </vt:lpstr>
      <vt:lpstr>Databases</vt:lpstr>
      <vt:lpstr>Databases and annotation</vt:lpstr>
      <vt:lpstr>Packet loss simulation for AVC and HEVC</vt:lpstr>
      <vt:lpstr>Objective indicators</vt:lpstr>
      <vt:lpstr>Objective indicators</vt:lpstr>
      <vt:lpstr>Statistical analysis</vt:lpstr>
      <vt:lpstr>Combination algorithms</vt:lpstr>
      <vt:lpstr>Organization of reproducible research</vt:lpstr>
      <vt:lpstr>Available toolset</vt:lpstr>
      <vt:lpstr>4K content and general applicability</vt:lpstr>
      <vt:lpstr>Is 4K content really 4K or HD</vt:lpstr>
      <vt:lpstr>Challenge</vt:lpstr>
      <vt:lpstr>Ongoing work</vt:lpstr>
      <vt:lpstr>Future work</vt:lpstr>
      <vt:lpstr>Where can I get more information?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Glenn Van Wallendael</dc:creator>
  <cp:lastModifiedBy>gvwallen</cp:lastModifiedBy>
  <cp:revision>231</cp:revision>
  <dcterms:created xsi:type="dcterms:W3CDTF">2013-01-08T07:59:12Z</dcterms:created>
  <dcterms:modified xsi:type="dcterms:W3CDTF">2015-09-17T10:26:44Z</dcterms:modified>
</cp:coreProperties>
</file>